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358" r:id="rId3"/>
    <p:sldId id="559" r:id="rId4"/>
    <p:sldId id="515" r:id="rId5"/>
    <p:sldId id="516" r:id="rId6"/>
    <p:sldId id="517" r:id="rId7"/>
    <p:sldId id="518" r:id="rId8"/>
    <p:sldId id="519" r:id="rId9"/>
    <p:sldId id="520" r:id="rId10"/>
    <p:sldId id="521" r:id="rId11"/>
    <p:sldId id="522" r:id="rId12"/>
    <p:sldId id="523" r:id="rId13"/>
    <p:sldId id="524" r:id="rId14"/>
    <p:sldId id="526" r:id="rId15"/>
    <p:sldId id="527" r:id="rId16"/>
    <p:sldId id="528" r:id="rId17"/>
    <p:sldId id="529" r:id="rId18"/>
    <p:sldId id="525" r:id="rId19"/>
    <p:sldId id="530" r:id="rId20"/>
    <p:sldId id="531" r:id="rId21"/>
    <p:sldId id="532" r:id="rId22"/>
    <p:sldId id="533" r:id="rId23"/>
    <p:sldId id="542" r:id="rId24"/>
    <p:sldId id="534" r:id="rId25"/>
    <p:sldId id="543" r:id="rId26"/>
    <p:sldId id="536" r:id="rId27"/>
    <p:sldId id="537" r:id="rId28"/>
    <p:sldId id="538" r:id="rId29"/>
    <p:sldId id="539" r:id="rId30"/>
    <p:sldId id="540" r:id="rId31"/>
    <p:sldId id="544" r:id="rId32"/>
    <p:sldId id="545" r:id="rId33"/>
    <p:sldId id="546" r:id="rId34"/>
    <p:sldId id="547" r:id="rId35"/>
    <p:sldId id="548" r:id="rId36"/>
    <p:sldId id="549" r:id="rId37"/>
    <p:sldId id="550" r:id="rId38"/>
    <p:sldId id="555" r:id="rId39"/>
    <p:sldId id="551" r:id="rId40"/>
    <p:sldId id="552" r:id="rId41"/>
    <p:sldId id="553" r:id="rId42"/>
    <p:sldId id="554" r:id="rId43"/>
    <p:sldId id="556" r:id="rId44"/>
    <p:sldId id="557" r:id="rId45"/>
    <p:sldId id="558" r:id="rId46"/>
    <p:sldId id="514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805"/>
    <p:restoredTop sz="95064"/>
  </p:normalViewPr>
  <p:slideViewPr>
    <p:cSldViewPr snapToGrid="0">
      <p:cViewPr varScale="1">
        <p:scale>
          <a:sx n="61" d="100"/>
          <a:sy n="61" d="100"/>
        </p:scale>
        <p:origin x="184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5C881-09B5-8A7F-0B5D-FB83580D8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F1BEFB1-4739-40CF-14BB-F558181D1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B62CDA-E29C-2014-FD6E-7465D0717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5B480C-9961-9BD8-5F64-6775F1882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5A26E3-6CB6-E358-6554-4B7C0111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87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EBCE3-CDBA-F99A-27C2-F749352B6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720AF2-A974-BECC-3812-DB8BA4FBD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5EFA4F-1E0A-C6CD-8E9C-E713B7DFB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C01DDB-96FC-B336-47B0-1C15BF12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24EA78-2239-B226-C4E6-A57FE536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750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6473593-847D-81B8-1AF0-2C8B5746E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45A3E4-78A6-8377-5724-9C619F7F1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F44983-AB6F-1EF7-39EE-2F8F701D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D4F1F1-BEAD-FC02-F8C5-D8E050493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5A6A87-E628-A951-131A-1840082D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588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Сгруппировать"/>
          <p:cNvGrpSpPr/>
          <p:nvPr/>
        </p:nvGrpSpPr>
        <p:grpSpPr>
          <a:xfrm>
            <a:off x="-626727" y="-1234845"/>
            <a:ext cx="13703141" cy="10270900"/>
            <a:chOff x="0" y="0"/>
            <a:chExt cx="27406280" cy="20541798"/>
          </a:xfrm>
        </p:grpSpPr>
        <p:sp>
          <p:nvSpPr>
            <p:cNvPr id="26" name="Кружок"/>
            <p:cNvSpPr/>
            <p:nvPr/>
          </p:nvSpPr>
          <p:spPr>
            <a:xfrm>
              <a:off x="0" y="1535805"/>
              <a:ext cx="13716000" cy="13716001"/>
            </a:xfrm>
            <a:prstGeom prst="ellipse">
              <a:avLst/>
            </a:prstGeom>
            <a:gradFill flip="none" rotWithShape="1">
              <a:gsLst>
                <a:gs pos="0">
                  <a:srgbClr val="08BC08">
                    <a:alpha val="24591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275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27" name="Кружок"/>
            <p:cNvSpPr/>
            <p:nvPr/>
          </p:nvSpPr>
          <p:spPr>
            <a:xfrm>
              <a:off x="6022436" y="6825798"/>
              <a:ext cx="13716001" cy="13716001"/>
            </a:xfrm>
            <a:prstGeom prst="ellipse">
              <a:avLst/>
            </a:prstGeom>
            <a:gradFill flip="none" rotWithShape="1">
              <a:gsLst>
                <a:gs pos="0">
                  <a:srgbClr val="31C2A7">
                    <a:alpha val="24802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275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28" name="Кружок"/>
            <p:cNvSpPr/>
            <p:nvPr/>
          </p:nvSpPr>
          <p:spPr>
            <a:xfrm>
              <a:off x="13690280" y="0"/>
              <a:ext cx="13716001" cy="13716000"/>
            </a:xfrm>
            <a:prstGeom prst="ellipse">
              <a:avLst/>
            </a:prstGeom>
            <a:gradFill flip="none" rotWithShape="1">
              <a:gsLst>
                <a:gs pos="566">
                  <a:srgbClr val="1164C0">
                    <a:alpha val="25431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275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50000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4B5C4-B7F3-2B80-6281-0B57C73B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CB6565-0FE8-C6FC-B61F-416D20253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CE0AEE-D8FD-7A86-5103-63CD0C97F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4DD9B6-FB7D-ECE6-CEEA-443B7F9A3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CC9FB9-8DBB-2D06-D640-2B77CF4A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512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6C72F-DF32-EAC3-4A89-596F24C87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C7750F-D31B-1DC2-D9CE-2D4607445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7C1073-E5F9-C217-B8E7-79FDB328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6D9897-C6AC-531E-4BAE-01560A31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A96CEF-26BB-EE70-D915-AA54CC3F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59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289CF-F713-C689-F835-BF26A97C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FEB8E7-B929-B0A6-F32B-52615E3DBE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78EE21-6601-3370-490B-4F7115EE3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76B80B-CB2F-20E4-3936-7FDC4C1F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0924FA-8C55-E450-9E3B-69657F88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C4D585-ABE9-7D4C-9C49-1C98442F8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163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E2DE3C-6FE4-1B79-0202-BEFE38C7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B5FB70-FD39-F393-F1CD-8882F5A7F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8FE2AD5-EEEF-6DD4-9B1C-1373CB95C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538BE35-7EB0-E796-3A42-9A14495B4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B102AA0-B30B-CC90-9C49-F87374419F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F13CDF-8D2C-C6A7-9F6E-DCEA7FDAD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98DE645-D0C5-9349-20E8-FA2F617D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8AEC469-04EE-9288-173B-B2A7B369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483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540433-81E2-B0DC-A8F6-D07A5A5A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2C15D36-DC4C-81D8-1A8E-C349EC1CE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4DF7F2-3028-F2BE-0635-89A11DE05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B2DEA41-1DB6-CD28-55FC-1BAE5BED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47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853435B-6462-F362-A0E5-05DB41C88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D25EA8B-F156-AC5F-9F01-7CC9052A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2841AF-EE87-CAB6-A768-94003229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7C27F-A522-941E-0A5F-787B9081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39EA1B-94FB-9DBE-AB4A-DEB731810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7394E2-5D9E-392D-F263-460143A53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8EAF73-EAA6-3BCE-6155-10DF4F220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136815-BAA3-F772-3E4C-3DDE7564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88B9E7-7710-4FD3-0148-42538F94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94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8CED7-D522-D55A-B40D-36E2E47E8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36C63E0-E96A-B2DF-5CD5-CDFBCA070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9D230D-76D8-DA40-9EB8-C549EE65E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5AE63C-2D22-5A7A-819C-FAB0FDA4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9C5E46-CF31-9969-1489-D9223FA3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52F604-387C-4063-E220-DA9B73CA3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36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1F172-21CE-44C1-CE2F-1FFB7070E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BDAD39-3325-8BE4-B798-60A3323DF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D26D04-7A05-48A4-DD29-C571284BF1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0734A-34E6-9E46-A1A2-AE0665A91490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CE4D8A-03B7-EECD-8662-5CB3E6CDD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A168FD-0811-BEF7-CD19-82413859A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Заголовок"/>
          <p:cNvSpPr txBox="1"/>
          <p:nvPr/>
        </p:nvSpPr>
        <p:spPr>
          <a:xfrm>
            <a:off x="2852089" y="1733294"/>
            <a:ext cx="6304611" cy="98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8000" spc="0" dirty="0"/>
              <a:t>Spring AOP</a:t>
            </a:r>
          </a:p>
        </p:txBody>
      </p:sp>
      <p:pic>
        <p:nvPicPr>
          <p:cNvPr id="888" name="logo_sber_white.png" descr="logo_sber_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521" y="857250"/>
            <a:ext cx="1152923" cy="3159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2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8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895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8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898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8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01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8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04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9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07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</p:grpSpPr>
        <p:sp>
          <p:nvSpPr>
            <p:cNvPr id="9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10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9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13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9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16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9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19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9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22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9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25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9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28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9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31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9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34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9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37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9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40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9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43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94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4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46" name="Сгруппировать"/>
          <p:cNvGrpSpPr/>
          <p:nvPr/>
        </p:nvGrpSpPr>
        <p:grpSpPr>
          <a:xfrm>
            <a:off x="-774700" y="5891645"/>
            <a:ext cx="762000" cy="428625"/>
            <a:chOff x="0" y="0"/>
            <a:chExt cx="1524000" cy="857250"/>
          </a:xfrm>
        </p:grpSpPr>
        <p:sp>
          <p:nvSpPr>
            <p:cNvPr id="94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4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622C837A-33A5-A832-248F-39D3D20394B4}"/>
              </a:ext>
            </a:extLst>
          </p:cNvPr>
          <p:cNvSpPr txBox="1"/>
          <p:nvPr/>
        </p:nvSpPr>
        <p:spPr>
          <a:xfrm>
            <a:off x="2826689" y="3335156"/>
            <a:ext cx="6304611" cy="1808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4000" spc="0" dirty="0"/>
              <a:t>Все о нем слышали и знают,</a:t>
            </a:r>
            <a:r>
              <a:rPr lang="en-US" sz="4000" spc="0" dirty="0"/>
              <a:t> </a:t>
            </a:r>
            <a:r>
              <a:rPr lang="ru-RU" sz="4000" spc="0" dirty="0"/>
              <a:t>но часто ли его используют на самом деле?</a:t>
            </a:r>
            <a:endParaRPr lang="en-US" sz="4000" spc="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Compile </a:t>
            </a:r>
            <a:r>
              <a:rPr lang="en-US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weathing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239341"/>
            <a:ext cx="9322846" cy="5283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 </a:t>
            </a:r>
            <a:r>
              <a:rPr lang="en-US" sz="34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weathing</a:t>
            </a:r>
            <a:r>
              <a:rPr lang="en-US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во время компиляции(</a:t>
            </a:r>
            <a:r>
              <a:rPr lang="en-US" sz="3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AspectJ</a:t>
            </a:r>
            <a:r>
              <a:rPr lang="ru-RU" sz="3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):</a:t>
            </a:r>
            <a:endParaRPr lang="ru-RU" sz="3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Высокая производительность</a:t>
            </a:r>
            <a:endParaRPr lang="ru-RU" sz="3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Применение ко всем классам (финальные классы и статические методы).</a:t>
            </a:r>
            <a:endParaRPr lang="ru-RU" sz="3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ru-RU" sz="3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Недостатки:</a:t>
            </a:r>
            <a:endParaRPr lang="ru-RU" sz="3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Необходимость использования специального компилятора </a:t>
            </a: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Усложнение процесса сборки проекта.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49235795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Classloader</a:t>
            </a:r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</a:t>
            </a:r>
            <a:r>
              <a:rPr lang="en-US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weathing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177786"/>
            <a:ext cx="9322846" cy="503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 на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уровне загрузчика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Позволяет применять аспекты без изменения процесса сборки.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Можно управлять аспектами на уровне загрузки классов.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Недостатки: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Меньшая производительность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301792613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CGlib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</a:t>
            </a:r>
            <a:r>
              <a:rPr lang="en-US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weathing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052413"/>
            <a:ext cx="9322846" cy="5591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внедрения через </a:t>
            </a:r>
            <a:r>
              <a:rPr lang="en-US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SGlib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Простота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Не требует лишних инструментов.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Просто конфигурируется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Недостатки: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Ограниченная поддержка (финальные классы)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Небольшая потеря производительности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310029046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Advice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2562694" y="2359020"/>
            <a:ext cx="6304611" cy="184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5400" spc="0" dirty="0"/>
              <a:t>Какие существуют </a:t>
            </a:r>
            <a:r>
              <a:rPr lang="en-US" sz="5400" spc="0" dirty="0"/>
              <a:t>Advice </a:t>
            </a:r>
            <a:r>
              <a:rPr lang="ru-RU" sz="5400" spc="0" dirty="0"/>
              <a:t>в </a:t>
            </a:r>
            <a:r>
              <a:rPr lang="en-US" sz="5400" spc="0" dirty="0"/>
              <a:t>Spring AOP</a:t>
            </a:r>
          </a:p>
        </p:txBody>
      </p:sp>
    </p:spTree>
    <p:extLst>
      <p:ext uri="{BB962C8B-B14F-4D97-AF65-F5344CB8AC3E}">
        <p14:creationId xmlns:p14="http://schemas.microsoft.com/office/powerpoint/2010/main" val="368018846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Advice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239341"/>
            <a:ext cx="9322846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@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Before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 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советы данного типа запускаются перед выполнением целевых методов. 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3" name="Стрелка вправо 2">
            <a:extLst>
              <a:ext uri="{FF2B5EF4-FFF2-40B4-BE49-F238E27FC236}">
                <a16:creationId xmlns:a16="http://schemas.microsoft.com/office/drawing/2014/main" id="{AA31DA3E-D989-0CCD-D041-1E4382398118}"/>
              </a:ext>
            </a:extLst>
          </p:cNvPr>
          <p:cNvSpPr/>
          <p:nvPr/>
        </p:nvSpPr>
        <p:spPr>
          <a:xfrm>
            <a:off x="2273300" y="3820377"/>
            <a:ext cx="7235125" cy="2348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Runtime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4B98567D-9DF5-3785-4EF0-1123AC03640B}"/>
              </a:ext>
            </a:extLst>
          </p:cNvPr>
          <p:cNvSpPr/>
          <p:nvPr/>
        </p:nvSpPr>
        <p:spPr>
          <a:xfrm>
            <a:off x="5158660" y="4613635"/>
            <a:ext cx="762000" cy="76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41058-7026-C760-DD81-B8B0C520BE13}"/>
              </a:ext>
            </a:extLst>
          </p:cNvPr>
          <p:cNvSpPr txBox="1"/>
          <p:nvPr/>
        </p:nvSpPr>
        <p:spPr>
          <a:xfrm>
            <a:off x="4287480" y="3809257"/>
            <a:ext cx="250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C000"/>
                </a:solidFill>
              </a:rPr>
              <a:t>JoinPoint</a:t>
            </a:r>
            <a:endParaRPr lang="ru-RU" sz="3600" b="1" dirty="0">
              <a:solidFill>
                <a:srgbClr val="FFC000"/>
              </a:solidFill>
            </a:endParaRPr>
          </a:p>
        </p:txBody>
      </p:sp>
      <p:sp>
        <p:nvSpPr>
          <p:cNvPr id="8" name="Стрелка вниз 7">
            <a:extLst>
              <a:ext uri="{FF2B5EF4-FFF2-40B4-BE49-F238E27FC236}">
                <a16:creationId xmlns:a16="http://schemas.microsoft.com/office/drawing/2014/main" id="{375C83CA-45E1-F865-2B8F-4B4CB90834AD}"/>
              </a:ext>
            </a:extLst>
          </p:cNvPr>
          <p:cNvSpPr/>
          <p:nvPr/>
        </p:nvSpPr>
        <p:spPr>
          <a:xfrm>
            <a:off x="6498187" y="3037623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1520D-FC4D-337F-2C30-86F57DCEF6E3}"/>
              </a:ext>
            </a:extLst>
          </p:cNvPr>
          <p:cNvSpPr txBox="1"/>
          <p:nvPr/>
        </p:nvSpPr>
        <p:spPr>
          <a:xfrm>
            <a:off x="6706676" y="3178308"/>
            <a:ext cx="205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PointCut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96810C5-54ED-029C-AF65-A17C76B0C90C}"/>
              </a:ext>
            </a:extLst>
          </p:cNvPr>
          <p:cNvSpPr/>
          <p:nvPr/>
        </p:nvSpPr>
        <p:spPr>
          <a:xfrm>
            <a:off x="4705933" y="2278251"/>
            <a:ext cx="3931619" cy="759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Advice @Before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27132146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Advice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239341"/>
            <a:ext cx="9322846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After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 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советы, которые выполняются после завершения выполнения целевых методов.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AA63FD4E-9E39-CE55-2E11-6B4DDB7734D3}"/>
              </a:ext>
            </a:extLst>
          </p:cNvPr>
          <p:cNvSpPr/>
          <p:nvPr/>
        </p:nvSpPr>
        <p:spPr>
          <a:xfrm>
            <a:off x="2273300" y="3820377"/>
            <a:ext cx="7235125" cy="2348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Runtime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62D83CC7-F259-EF23-71E0-47B8DBE51A68}"/>
              </a:ext>
            </a:extLst>
          </p:cNvPr>
          <p:cNvSpPr/>
          <p:nvPr/>
        </p:nvSpPr>
        <p:spPr>
          <a:xfrm>
            <a:off x="5158660" y="4613635"/>
            <a:ext cx="762000" cy="76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7E5BD-D7E8-71DC-292D-00111B01893E}"/>
              </a:ext>
            </a:extLst>
          </p:cNvPr>
          <p:cNvSpPr txBox="1"/>
          <p:nvPr/>
        </p:nvSpPr>
        <p:spPr>
          <a:xfrm>
            <a:off x="4734640" y="3701334"/>
            <a:ext cx="250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C000"/>
                </a:solidFill>
              </a:rPr>
              <a:t>JoinPoint</a:t>
            </a:r>
            <a:endParaRPr lang="ru-RU" sz="3600" b="1" dirty="0">
              <a:solidFill>
                <a:srgbClr val="FFC000"/>
              </a:solidFill>
            </a:endParaRPr>
          </a:p>
        </p:txBody>
      </p:sp>
      <p:sp>
        <p:nvSpPr>
          <p:cNvPr id="5" name="Стрелка вниз 4">
            <a:extLst>
              <a:ext uri="{FF2B5EF4-FFF2-40B4-BE49-F238E27FC236}">
                <a16:creationId xmlns:a16="http://schemas.microsoft.com/office/drawing/2014/main" id="{C35F2903-5957-0C65-FF16-841FC9951BB7}"/>
              </a:ext>
            </a:extLst>
          </p:cNvPr>
          <p:cNvSpPr/>
          <p:nvPr/>
        </p:nvSpPr>
        <p:spPr>
          <a:xfrm>
            <a:off x="4385744" y="2978365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A6438-BBF7-F209-5717-A929208CF92A}"/>
              </a:ext>
            </a:extLst>
          </p:cNvPr>
          <p:cNvSpPr txBox="1"/>
          <p:nvPr/>
        </p:nvSpPr>
        <p:spPr>
          <a:xfrm>
            <a:off x="2682727" y="3165224"/>
            <a:ext cx="205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PointCut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2C135AB-8D16-24E4-19D0-CAB809127779}"/>
              </a:ext>
            </a:extLst>
          </p:cNvPr>
          <p:cNvSpPr/>
          <p:nvPr/>
        </p:nvSpPr>
        <p:spPr>
          <a:xfrm>
            <a:off x="2593490" y="2218993"/>
            <a:ext cx="3931619" cy="759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Advice @After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28448997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Advice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239341"/>
            <a:ext cx="9322846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AfterReturning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 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выполняется после возврата возвращаемого значения.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7" name="Стрелка вправо 6">
            <a:extLst>
              <a:ext uri="{FF2B5EF4-FFF2-40B4-BE49-F238E27FC236}">
                <a16:creationId xmlns:a16="http://schemas.microsoft.com/office/drawing/2014/main" id="{7A85CDBE-7B7C-3088-0FF3-C9B93AB60BDF}"/>
              </a:ext>
            </a:extLst>
          </p:cNvPr>
          <p:cNvSpPr/>
          <p:nvPr/>
        </p:nvSpPr>
        <p:spPr>
          <a:xfrm>
            <a:off x="2150207" y="4027382"/>
            <a:ext cx="7235125" cy="2348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Runtime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19D7C1A4-34C6-57F4-EB35-95A3263746EE}"/>
              </a:ext>
            </a:extLst>
          </p:cNvPr>
          <p:cNvSpPr/>
          <p:nvPr/>
        </p:nvSpPr>
        <p:spPr>
          <a:xfrm>
            <a:off x="5035567" y="4820640"/>
            <a:ext cx="762000" cy="76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EA6BB-3C66-0AAA-8763-55BFD51CD726}"/>
              </a:ext>
            </a:extLst>
          </p:cNvPr>
          <p:cNvSpPr txBox="1"/>
          <p:nvPr/>
        </p:nvSpPr>
        <p:spPr>
          <a:xfrm>
            <a:off x="4611547" y="3908339"/>
            <a:ext cx="250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C000"/>
                </a:solidFill>
              </a:rPr>
              <a:t>JoinPoint</a:t>
            </a:r>
            <a:endParaRPr lang="ru-RU" sz="3600" b="1" dirty="0">
              <a:solidFill>
                <a:srgbClr val="FFC000"/>
              </a:solidFill>
            </a:endParaRPr>
          </a:p>
        </p:txBody>
      </p:sp>
      <p:sp>
        <p:nvSpPr>
          <p:cNvPr id="10" name="Стрелка вниз 9">
            <a:extLst>
              <a:ext uri="{FF2B5EF4-FFF2-40B4-BE49-F238E27FC236}">
                <a16:creationId xmlns:a16="http://schemas.microsoft.com/office/drawing/2014/main" id="{8B93F5AB-C2BE-C12C-7605-8E10996E0350}"/>
              </a:ext>
            </a:extLst>
          </p:cNvPr>
          <p:cNvSpPr/>
          <p:nvPr/>
        </p:nvSpPr>
        <p:spPr>
          <a:xfrm>
            <a:off x="3623743" y="3126213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C45D6-BC2C-7CD2-D7B4-1B0E2FDC9144}"/>
              </a:ext>
            </a:extLst>
          </p:cNvPr>
          <p:cNvSpPr txBox="1"/>
          <p:nvPr/>
        </p:nvSpPr>
        <p:spPr>
          <a:xfrm>
            <a:off x="1920726" y="3313072"/>
            <a:ext cx="205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PointCut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F19F5D3-C6E3-5CD1-E79B-1135823CB3CD}"/>
              </a:ext>
            </a:extLst>
          </p:cNvPr>
          <p:cNvSpPr/>
          <p:nvPr/>
        </p:nvSpPr>
        <p:spPr>
          <a:xfrm>
            <a:off x="1831489" y="2366841"/>
            <a:ext cx="5775811" cy="759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Advice @</a:t>
            </a:r>
            <a:r>
              <a:rPr lang="en-US" sz="3600" dirty="0" err="1"/>
              <a:t>AfterReturning</a:t>
            </a:r>
            <a:endParaRPr lang="ru-RU" sz="3600" dirty="0"/>
          </a:p>
        </p:txBody>
      </p:sp>
      <p:sp>
        <p:nvSpPr>
          <p:cNvPr id="13" name="Стрелка вправо 12">
            <a:extLst>
              <a:ext uri="{FF2B5EF4-FFF2-40B4-BE49-F238E27FC236}">
                <a16:creationId xmlns:a16="http://schemas.microsoft.com/office/drawing/2014/main" id="{00A7A0AB-EA71-6EB8-495C-B5B421EE5E2E}"/>
              </a:ext>
            </a:extLst>
          </p:cNvPr>
          <p:cNvSpPr/>
          <p:nvPr/>
        </p:nvSpPr>
        <p:spPr>
          <a:xfrm rot="10800000">
            <a:off x="3822699" y="5043452"/>
            <a:ext cx="1593867" cy="33844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80421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Advice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575210"/>
            <a:ext cx="9322846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b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AfterThrowing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 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выполняется после исключения. 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40FFC8D7-68B0-595E-940E-108D6A0ACA3F}"/>
              </a:ext>
            </a:extLst>
          </p:cNvPr>
          <p:cNvSpPr/>
          <p:nvPr/>
        </p:nvSpPr>
        <p:spPr>
          <a:xfrm>
            <a:off x="2150207" y="4027382"/>
            <a:ext cx="7235125" cy="2348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Runtime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AE20285A-2967-5A97-5709-DD55E52EA4CD}"/>
              </a:ext>
            </a:extLst>
          </p:cNvPr>
          <p:cNvSpPr/>
          <p:nvPr/>
        </p:nvSpPr>
        <p:spPr>
          <a:xfrm>
            <a:off x="5035567" y="4820640"/>
            <a:ext cx="762000" cy="76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E1FC6-1E31-4BD7-3CE2-A6411C7D3C91}"/>
              </a:ext>
            </a:extLst>
          </p:cNvPr>
          <p:cNvSpPr txBox="1"/>
          <p:nvPr/>
        </p:nvSpPr>
        <p:spPr>
          <a:xfrm>
            <a:off x="4611547" y="3908339"/>
            <a:ext cx="250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C000"/>
                </a:solidFill>
              </a:rPr>
              <a:t>JoinPoint</a:t>
            </a:r>
            <a:endParaRPr lang="ru-RU" sz="3600" b="1" dirty="0">
              <a:solidFill>
                <a:srgbClr val="FFC000"/>
              </a:solidFill>
            </a:endParaRPr>
          </a:p>
        </p:txBody>
      </p:sp>
      <p:sp>
        <p:nvSpPr>
          <p:cNvPr id="5" name="Стрелка вниз 4">
            <a:extLst>
              <a:ext uri="{FF2B5EF4-FFF2-40B4-BE49-F238E27FC236}">
                <a16:creationId xmlns:a16="http://schemas.microsoft.com/office/drawing/2014/main" id="{E9B3BAD4-9A86-48E9-EAC7-FEA5805F8353}"/>
              </a:ext>
            </a:extLst>
          </p:cNvPr>
          <p:cNvSpPr/>
          <p:nvPr/>
        </p:nvSpPr>
        <p:spPr>
          <a:xfrm>
            <a:off x="3623743" y="3126213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A3506-EEAD-48B4-0426-180EE0A538F8}"/>
              </a:ext>
            </a:extLst>
          </p:cNvPr>
          <p:cNvSpPr txBox="1"/>
          <p:nvPr/>
        </p:nvSpPr>
        <p:spPr>
          <a:xfrm>
            <a:off x="1920726" y="3313072"/>
            <a:ext cx="205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PointCut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D20022D-C955-FB75-2285-370E2350E2EB}"/>
              </a:ext>
            </a:extLst>
          </p:cNvPr>
          <p:cNvSpPr/>
          <p:nvPr/>
        </p:nvSpPr>
        <p:spPr>
          <a:xfrm>
            <a:off x="1831489" y="2366841"/>
            <a:ext cx="6249830" cy="759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Advice @</a:t>
            </a:r>
            <a:r>
              <a:rPr lang="en-US" sz="3600" dirty="0" err="1"/>
              <a:t>AfterThrowing</a:t>
            </a:r>
            <a:endParaRPr lang="ru-RU" sz="3600" dirty="0"/>
          </a:p>
        </p:txBody>
      </p:sp>
      <p:sp>
        <p:nvSpPr>
          <p:cNvPr id="8" name="Стрелка вправо 7">
            <a:extLst>
              <a:ext uri="{FF2B5EF4-FFF2-40B4-BE49-F238E27FC236}">
                <a16:creationId xmlns:a16="http://schemas.microsoft.com/office/drawing/2014/main" id="{E1AF0BD2-3FA1-3014-541F-BCC673C4676E}"/>
              </a:ext>
            </a:extLst>
          </p:cNvPr>
          <p:cNvSpPr/>
          <p:nvPr/>
        </p:nvSpPr>
        <p:spPr>
          <a:xfrm rot="10800000">
            <a:off x="3822699" y="5043452"/>
            <a:ext cx="1593867" cy="3384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888328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Advice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726154" y="509219"/>
            <a:ext cx="9322846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Around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 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выполняется и до и после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joinpoint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8" name="Стрелка вправо 7">
            <a:extLst>
              <a:ext uri="{FF2B5EF4-FFF2-40B4-BE49-F238E27FC236}">
                <a16:creationId xmlns:a16="http://schemas.microsoft.com/office/drawing/2014/main" id="{CFD40884-D1C4-F59F-2257-CE905EAB4578}"/>
              </a:ext>
            </a:extLst>
          </p:cNvPr>
          <p:cNvSpPr/>
          <p:nvPr/>
        </p:nvSpPr>
        <p:spPr>
          <a:xfrm>
            <a:off x="2150207" y="4027382"/>
            <a:ext cx="7235125" cy="2348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Runtime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E6B7B0A5-6833-E747-9CB6-78F436EC62A1}"/>
              </a:ext>
            </a:extLst>
          </p:cNvPr>
          <p:cNvSpPr/>
          <p:nvPr/>
        </p:nvSpPr>
        <p:spPr>
          <a:xfrm>
            <a:off x="5035567" y="4820640"/>
            <a:ext cx="762000" cy="76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F3B8C-2855-4395-F031-918E7924D1D9}"/>
              </a:ext>
            </a:extLst>
          </p:cNvPr>
          <p:cNvSpPr txBox="1"/>
          <p:nvPr/>
        </p:nvSpPr>
        <p:spPr>
          <a:xfrm>
            <a:off x="3972640" y="3508905"/>
            <a:ext cx="2504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</a:rPr>
              <a:t>Proceed </a:t>
            </a:r>
            <a:r>
              <a:rPr lang="en-US" sz="3600" b="1" dirty="0" err="1">
                <a:solidFill>
                  <a:srgbClr val="FFC000"/>
                </a:solidFill>
              </a:rPr>
              <a:t>JoinPoint</a:t>
            </a:r>
            <a:endParaRPr lang="ru-RU" sz="3600" b="1" dirty="0">
              <a:solidFill>
                <a:srgbClr val="FFC000"/>
              </a:solidFill>
            </a:endParaRPr>
          </a:p>
        </p:txBody>
      </p:sp>
      <p:sp>
        <p:nvSpPr>
          <p:cNvPr id="11" name="Стрелка вниз 10">
            <a:extLst>
              <a:ext uri="{FF2B5EF4-FFF2-40B4-BE49-F238E27FC236}">
                <a16:creationId xmlns:a16="http://schemas.microsoft.com/office/drawing/2014/main" id="{21828A3E-1194-0408-DFE8-960DABF4B34C}"/>
              </a:ext>
            </a:extLst>
          </p:cNvPr>
          <p:cNvSpPr/>
          <p:nvPr/>
        </p:nvSpPr>
        <p:spPr>
          <a:xfrm>
            <a:off x="3623743" y="3126213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B79C1-7610-5EC0-AA60-FFC6A8EE3ACB}"/>
              </a:ext>
            </a:extLst>
          </p:cNvPr>
          <p:cNvSpPr txBox="1"/>
          <p:nvPr/>
        </p:nvSpPr>
        <p:spPr>
          <a:xfrm>
            <a:off x="1920726" y="3313072"/>
            <a:ext cx="205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PointCut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D47FCCC-4777-7120-36A9-3C4EF1B319B4}"/>
              </a:ext>
            </a:extLst>
          </p:cNvPr>
          <p:cNvSpPr/>
          <p:nvPr/>
        </p:nvSpPr>
        <p:spPr>
          <a:xfrm>
            <a:off x="1831489" y="2366841"/>
            <a:ext cx="7325211" cy="759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Advice @Around</a:t>
            </a:r>
            <a:endParaRPr lang="ru-RU" sz="3600" dirty="0"/>
          </a:p>
        </p:txBody>
      </p:sp>
      <p:sp>
        <p:nvSpPr>
          <p:cNvPr id="14" name="Стрелка вправо 13">
            <a:extLst>
              <a:ext uri="{FF2B5EF4-FFF2-40B4-BE49-F238E27FC236}">
                <a16:creationId xmlns:a16="http://schemas.microsoft.com/office/drawing/2014/main" id="{EFBD2B2B-32B0-9408-4068-B41F40485995}"/>
              </a:ext>
            </a:extLst>
          </p:cNvPr>
          <p:cNvSpPr/>
          <p:nvPr/>
        </p:nvSpPr>
        <p:spPr>
          <a:xfrm rot="10800000">
            <a:off x="3822699" y="5043452"/>
            <a:ext cx="1593867" cy="33844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низ 14">
            <a:extLst>
              <a:ext uri="{FF2B5EF4-FFF2-40B4-BE49-F238E27FC236}">
                <a16:creationId xmlns:a16="http://schemas.microsoft.com/office/drawing/2014/main" id="{19E8FF87-ECDF-8102-4391-1E9A01D1FB91}"/>
              </a:ext>
            </a:extLst>
          </p:cNvPr>
          <p:cNvSpPr/>
          <p:nvPr/>
        </p:nvSpPr>
        <p:spPr>
          <a:xfrm>
            <a:off x="6915500" y="3126213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51374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Advice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2562694" y="2068172"/>
            <a:ext cx="6304611" cy="2423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5400" spc="0" dirty="0"/>
              <a:t>А какие из этих </a:t>
            </a:r>
            <a:r>
              <a:rPr lang="ru-RU" sz="5400" spc="0" dirty="0" err="1"/>
              <a:t>a</a:t>
            </a:r>
            <a:r>
              <a:rPr lang="en-US" sz="5400" spc="0" dirty="0" err="1"/>
              <a:t>dvice</a:t>
            </a:r>
            <a:r>
              <a:rPr lang="en-US" sz="5400" spc="0" dirty="0"/>
              <a:t> </a:t>
            </a:r>
            <a:r>
              <a:rPr lang="ru-RU" sz="5400" spc="0" dirty="0"/>
              <a:t>вы использовали в своих проектах?</a:t>
            </a:r>
            <a:endParaRPr lang="en-US" sz="5400" spc="0" dirty="0"/>
          </a:p>
        </p:txBody>
      </p:sp>
    </p:spTree>
    <p:extLst>
      <p:ext uri="{BB962C8B-B14F-4D97-AF65-F5344CB8AC3E}">
        <p14:creationId xmlns:p14="http://schemas.microsoft.com/office/powerpoint/2010/main" val="220230700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Что такое АОП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332454" y="1415469"/>
            <a:ext cx="8954546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32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АОП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</a:t>
            </a:r>
            <a:r>
              <a:rPr lang="ru-RU" sz="32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аспектно</a:t>
            </a:r>
            <a:r>
              <a:rPr lang="ru-RU" sz="3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-ориентированное программирование — это </a:t>
            </a:r>
            <a:r>
              <a:rPr lang="ru-RU" sz="32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парадигма программирования</a:t>
            </a:r>
            <a:r>
              <a:rPr lang="ru-RU" sz="3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направленная внедрение сквозной-кросс функциональности в существующее приложение. </a:t>
            </a:r>
            <a:endParaRPr lang="ru-RU" sz="32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Аспекты в </a:t>
            </a:r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повседневе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458441" y="1844094"/>
            <a:ext cx="9322846" cy="1713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@</a:t>
            </a:r>
            <a:r>
              <a:rPr lang="ru-RU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Controller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 </a:t>
            </a:r>
            <a:r>
              <a:rPr lang="ru-RU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Advice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 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обработка общих задач </a:t>
            </a:r>
            <a:r>
              <a:rPr lang="ru-RU" sz="36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контроллеров</a:t>
            </a:r>
            <a:r>
              <a:rPr lang="en-US" sz="36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6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исключения, коды ошибок в ответе.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386091799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Аспекты в </a:t>
            </a:r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повседневе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77546" y="1844094"/>
            <a:ext cx="9322846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en-US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Transactional</a:t>
            </a:r>
            <a:r>
              <a:rPr lang="ru-RU" sz="4000" b="1" kern="1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- </a:t>
            </a:r>
            <a:r>
              <a:rPr lang="ru-RU" sz="4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Выполнение перехватывается при помощи </a:t>
            </a:r>
            <a:r>
              <a:rPr lang="ru-RU" sz="40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AnnotationTransactionalAspect</a:t>
            </a:r>
            <a:r>
              <a:rPr lang="ru-RU" sz="4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создание и откат транзакций.</a:t>
            </a:r>
            <a:endParaRPr lang="ru-RU" sz="4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49895698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Аспекты в </a:t>
            </a:r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повседневе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556692"/>
            <a:ext cx="9322846" cy="282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en-US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PreAuthorize</a:t>
            </a:r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и </a:t>
            </a:r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en-US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PostAuthorize</a:t>
            </a:r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 </a:t>
            </a:r>
            <a:r>
              <a:rPr lang="en-US" sz="36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Эти аннотации используются в </a:t>
            </a:r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Spring Security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выражения условий доступа до или после выполнения метода, соответственно.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05662210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Аспекты в </a:t>
            </a:r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повседневе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815577" y="1637891"/>
            <a:ext cx="9322846" cy="2944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marL="457200"/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4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Вскользь упомянем, что механика аспектов применяется в обработке аннотаций </a:t>
            </a:r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en-US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Async</a:t>
            </a:r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, @</a:t>
            </a:r>
            <a:r>
              <a:rPr lang="en-US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Cacheable</a:t>
            </a:r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, @</a:t>
            </a:r>
            <a:r>
              <a:rPr lang="en-US" sz="40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CacheEvict</a:t>
            </a:r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, @</a:t>
            </a:r>
            <a:r>
              <a:rPr lang="en-US" sz="40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CachePut</a:t>
            </a:r>
            <a:r>
              <a:rPr lang="en-US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 </a:t>
            </a:r>
            <a:r>
              <a:rPr lang="ru-RU" sz="4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др.</a:t>
            </a:r>
            <a:endParaRPr lang="ru-RU" sz="4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92795068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Кастомные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аспекты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3035300" y="1361911"/>
            <a:ext cx="661666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8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Так </a:t>
            </a:r>
            <a:r>
              <a:rPr lang="ru-RU" sz="28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выглядели наши контроллеры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D43D55-96CD-2139-99DE-FBADB7923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59" y="1844094"/>
            <a:ext cx="11665988" cy="39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4074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Кастомные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аспекты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A4DB2C-367F-5499-D443-39533A52C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1162051"/>
            <a:ext cx="72771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428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Логирующий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аспект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3469678" y="1423467"/>
            <a:ext cx="4490644" cy="42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4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Внедрили свою аннотацию</a:t>
            </a:r>
            <a:endParaRPr lang="ru-RU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D796B0-4FD7-0195-3835-358733AE5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59379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674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Логирующий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аспект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3035300" y="1415469"/>
            <a:ext cx="5950769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28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Ввели </a:t>
            </a:r>
            <a:r>
              <a:rPr lang="ru-RU" sz="2800" b="1" kern="100" dirty="0" err="1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пойнткат</a:t>
            </a:r>
            <a:r>
              <a:rPr lang="ru-RU" sz="28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, считывающий аннотацию с метода или класса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CB5E97-6948-890F-24EB-1646ED896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5" y="1810449"/>
            <a:ext cx="11836490" cy="416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7587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Логирующий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аспект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2958501" y="1205927"/>
            <a:ext cx="5950769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28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Аспект, обрабатывающий начало выполнения метода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D6E17C-ECE3-0BD9-285D-5045EDC6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24" y="1567262"/>
            <a:ext cx="11099800" cy="547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3788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Логирующий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аспект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3014035" y="1245348"/>
            <a:ext cx="5950769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28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Аспект, обрабатывающий конец выполнения метода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32F775-E43B-45C3-5AD8-28F2323A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6" y="1464556"/>
            <a:ext cx="11366594" cy="454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806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Что такое АОП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474677" y="1844094"/>
            <a:ext cx="8954546" cy="282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Helvetica"/>
                <a:sym typeface="Helvetica"/>
              </a:rPr>
              <a:t>Задача АОП – внедрение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сквозной функциональности </a:t>
            </a:r>
            <a:r>
              <a:rPr lang="ru-RU" sz="3600" b="1" dirty="0">
                <a:solidFill>
                  <a:schemeClr val="bg1"/>
                </a:solidFill>
                <a:latin typeface="Helvetica"/>
                <a:sym typeface="Helvetica"/>
              </a:rPr>
              <a:t>в приложение,</a:t>
            </a:r>
          </a:p>
          <a:p>
            <a:r>
              <a:rPr lang="ru-RU" sz="3600" b="1" dirty="0">
                <a:solidFill>
                  <a:schemeClr val="bg1"/>
                </a:solidFill>
                <a:latin typeface="Helvetica"/>
                <a:sym typeface="Helvetica"/>
              </a:rPr>
              <a:t>Позволяет экономить время внедрению общих функций в бизнес-логику.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55802464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Логирующий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аспект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2812231" y="1334070"/>
            <a:ext cx="5950769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28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И стало чище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CBD513-1748-E751-FC36-70EF66FD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9" y="2123014"/>
            <a:ext cx="11199201" cy="325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6925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Логирующий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аспект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064201-4F30-DE7A-CF2E-86F391A9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932" y="1173594"/>
            <a:ext cx="7257535" cy="482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4841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Обработка ошибок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D1326F-2A92-91F6-4DD1-EB41D31B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368" y="1415469"/>
            <a:ext cx="12192000" cy="467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1055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Бенчмарк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B74E6B-0D93-93D7-646C-6B0A11E8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26" y="191529"/>
            <a:ext cx="11469948" cy="73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7953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2562694" y="2359020"/>
            <a:ext cx="6304611" cy="184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5400" spc="0" dirty="0"/>
              <a:t>А теперь попробуем решить реальный кейс</a:t>
            </a:r>
            <a:endParaRPr lang="en-US" sz="5400" spc="0" dirty="0"/>
          </a:p>
        </p:txBody>
      </p:sp>
    </p:spTree>
    <p:extLst>
      <p:ext uri="{BB962C8B-B14F-4D97-AF65-F5344CB8AC3E}">
        <p14:creationId xmlns:p14="http://schemas.microsoft.com/office/powerpoint/2010/main" val="305867724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1203968"/>
            <a:ext cx="10693399" cy="42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3200" spc="0" dirty="0">
                <a:solidFill>
                  <a:schemeClr val="bg1"/>
                </a:solidFill>
              </a:rPr>
              <a:t>Предположим, что у нас есть следующий метод</a:t>
            </a:r>
            <a:endParaRPr lang="en-US" sz="3200" spc="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C5847-39B9-69AB-0949-52A89D015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06" y="2092677"/>
            <a:ext cx="11587162" cy="267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8658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2222493"/>
            <a:ext cx="10693399" cy="1984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4400" spc="0" dirty="0">
                <a:solidFill>
                  <a:schemeClr val="bg1"/>
                </a:solidFill>
              </a:rPr>
              <a:t>Метод </a:t>
            </a:r>
            <a:r>
              <a:rPr lang="ru-RU" sz="4400" b="1" spc="0" dirty="0"/>
              <a:t>создает</a:t>
            </a:r>
            <a:r>
              <a:rPr lang="ru-RU" sz="4400" spc="0" dirty="0">
                <a:solidFill>
                  <a:schemeClr val="bg1"/>
                </a:solidFill>
              </a:rPr>
              <a:t> определенные задачи, принимает </a:t>
            </a:r>
            <a:r>
              <a:rPr lang="ru-RU" sz="4400" b="1" spc="0" dirty="0"/>
              <a:t>список отделов</a:t>
            </a:r>
            <a:r>
              <a:rPr lang="ru-RU" sz="4400" spc="0" dirty="0">
                <a:solidFill>
                  <a:schemeClr val="bg1"/>
                </a:solidFill>
              </a:rPr>
              <a:t>, для которых нужно создать задачи, и отдел, </a:t>
            </a:r>
            <a:r>
              <a:rPr lang="ru-RU" sz="4400" b="1" spc="0" dirty="0"/>
              <a:t>инициировавший</a:t>
            </a:r>
            <a:r>
              <a:rPr lang="ru-RU" sz="4400" spc="0" dirty="0">
                <a:solidFill>
                  <a:schemeClr val="bg1"/>
                </a:solidFill>
              </a:rPr>
              <a:t> задачу</a:t>
            </a:r>
            <a:endParaRPr lang="en-US" sz="44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38177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1985505"/>
            <a:ext cx="10693399" cy="24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4400" spc="0" dirty="0">
                <a:solidFill>
                  <a:schemeClr val="bg1"/>
                </a:solidFill>
              </a:rPr>
              <a:t>В какой то момент мы решили, что </a:t>
            </a:r>
            <a:r>
              <a:rPr lang="ru-RU" sz="4400" b="1" spc="0" dirty="0"/>
              <a:t>не все отделы могут создавать другим отделам задачи</a:t>
            </a:r>
            <a:r>
              <a:rPr lang="ru-RU" sz="4400" spc="0" dirty="0">
                <a:solidFill>
                  <a:schemeClr val="bg1"/>
                </a:solidFill>
              </a:rPr>
              <a:t>, а некоторые - только некоторым. Но вызов метода уже раскидан по коду.</a:t>
            </a:r>
            <a:endParaRPr lang="en-US" sz="44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01670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2696468"/>
            <a:ext cx="10693399" cy="1036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4400" spc="0" dirty="0">
                <a:solidFill>
                  <a:schemeClr val="bg1"/>
                </a:solidFill>
              </a:rPr>
              <a:t>У нас есть </a:t>
            </a:r>
            <a:r>
              <a:rPr lang="ru-RU" sz="4400" b="1" spc="0" dirty="0"/>
              <a:t>таблица с разрешениями</a:t>
            </a:r>
            <a:r>
              <a:rPr lang="ru-RU" sz="4400" spc="0" dirty="0">
                <a:solidFill>
                  <a:schemeClr val="bg1"/>
                </a:solidFill>
              </a:rPr>
              <a:t>, и </a:t>
            </a:r>
            <a:r>
              <a:rPr lang="ru-RU" sz="4400" b="1" spc="0" dirty="0"/>
              <a:t>сервис</a:t>
            </a:r>
            <a:r>
              <a:rPr lang="ru-RU" sz="4400" spc="0" dirty="0">
                <a:solidFill>
                  <a:schemeClr val="bg1"/>
                </a:solidFill>
              </a:rPr>
              <a:t>, выполняющий их расчет</a:t>
            </a:r>
            <a:endParaRPr lang="en-US" sz="44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631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edgehog-in-a-fog-got-lost">
            <a:hlinkClick r:id="" action="ppaction://media"/>
            <a:extLst>
              <a:ext uri="{FF2B5EF4-FFF2-40B4-BE49-F238E27FC236}">
                <a16:creationId xmlns:a16="http://schemas.microsoft.com/office/drawing/2014/main" id="{6102B61C-5F73-CA32-DC8E-273F7C951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5894" y="1024877"/>
            <a:ext cx="6246561" cy="4988573"/>
          </a:xfrm>
          <a:prstGeom prst="rect">
            <a:avLst/>
          </a:prstGeom>
        </p:spPr>
      </p:pic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1453502"/>
            <a:ext cx="10693399" cy="56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4400" spc="0" dirty="0">
                <a:solidFill>
                  <a:schemeClr val="bg1"/>
                </a:solidFill>
              </a:rPr>
              <a:t>Ищем решение </a:t>
            </a:r>
            <a:endParaRPr lang="en-US" sz="44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7341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Основные понятия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421877" y="965754"/>
            <a:ext cx="9322846" cy="183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32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Точка соединения (</a:t>
            </a:r>
            <a:r>
              <a:rPr lang="en-US" sz="32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joinpoint</a:t>
            </a:r>
            <a:r>
              <a:rPr lang="ru-RU" sz="32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) </a:t>
            </a:r>
            <a:r>
              <a:rPr lang="ru-RU" sz="3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это конкретное место в программе, где может быть выполнен код аспекта.</a:t>
            </a:r>
            <a:endParaRPr lang="ru-RU" sz="32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ru-RU" sz="2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03132196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74700" y="1504770"/>
            <a:ext cx="10693399" cy="678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5400" spc="0" dirty="0">
                <a:solidFill>
                  <a:schemeClr val="bg1"/>
                </a:solidFill>
              </a:rPr>
              <a:t>Аспекты помогут</a:t>
            </a:r>
            <a:endParaRPr lang="en-US" sz="54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28442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98728" y="1203968"/>
            <a:ext cx="10693399" cy="42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3200" spc="0" dirty="0">
                <a:solidFill>
                  <a:schemeClr val="bg1"/>
                </a:solidFill>
              </a:rPr>
              <a:t>Создадим специальный </a:t>
            </a:r>
            <a:r>
              <a:rPr lang="en-US" sz="3200" spc="0" dirty="0">
                <a:solidFill>
                  <a:schemeClr val="bg1"/>
                </a:solidFill>
              </a:rPr>
              <a:t>pointcut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B8E61-D8AE-0FE9-CC24-C1B745D3C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031" y="1515325"/>
            <a:ext cx="12262662" cy="423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2270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98728" y="1203968"/>
            <a:ext cx="10693399" cy="42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3200" spc="0" dirty="0">
                <a:solidFill>
                  <a:schemeClr val="bg1"/>
                </a:solidFill>
              </a:rPr>
              <a:t>Перехват аргументов исполнения метода</a:t>
            </a:r>
            <a:endParaRPr lang="en-US" sz="3200" spc="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BDB5BA-7190-CDF3-AC2B-33798E483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7" y="1251935"/>
            <a:ext cx="12001505" cy="552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8043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Интеграции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2696436"/>
            <a:ext cx="10693399" cy="1036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4400" spc="0" dirty="0">
                <a:solidFill>
                  <a:schemeClr val="bg1"/>
                </a:solidFill>
              </a:rPr>
              <a:t>Нами еще не применяется, но еще есть </a:t>
            </a:r>
            <a:r>
              <a:rPr lang="ru-RU" sz="4400" b="1" spc="0" dirty="0"/>
              <a:t>интеграция с внешними службами.</a:t>
            </a:r>
            <a:endParaRPr lang="en-US" sz="4400" b="1" spc="0" dirty="0"/>
          </a:p>
        </p:txBody>
      </p:sp>
    </p:spTree>
    <p:extLst>
      <p:ext uri="{BB962C8B-B14F-4D97-AF65-F5344CB8AC3E}">
        <p14:creationId xmlns:p14="http://schemas.microsoft.com/office/powerpoint/2010/main" val="380368481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Подводные камни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143000" y="2233801"/>
            <a:ext cx="10693399" cy="2390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b="1" spc="0" dirty="0"/>
              <a:t>Быстродействие</a:t>
            </a:r>
            <a:r>
              <a:rPr lang="ru-RU" sz="3600" b="1" spc="0" dirty="0">
                <a:solidFill>
                  <a:schemeClr val="bg1"/>
                </a:solidFill>
              </a:rPr>
              <a:t> – разница в исполнении методов – </a:t>
            </a:r>
            <a:r>
              <a:rPr lang="ru-RU" sz="3600" b="1" spc="0" dirty="0"/>
              <a:t>от микро до миллисекунд</a:t>
            </a:r>
            <a:r>
              <a:rPr lang="ru-RU" sz="3600" b="1" spc="0" dirty="0">
                <a:solidFill>
                  <a:schemeClr val="bg1"/>
                </a:solidFill>
              </a:rPr>
              <a:t>. В рамках </a:t>
            </a:r>
            <a:r>
              <a:rPr lang="ru-RU" sz="3600" b="1" spc="0" dirty="0" err="1">
                <a:solidFill>
                  <a:schemeClr val="bg1"/>
                </a:solidFill>
              </a:rPr>
              <a:t>микросервиса</a:t>
            </a:r>
            <a:r>
              <a:rPr lang="ru-RU" sz="3600" b="1" spc="0" dirty="0">
                <a:solidFill>
                  <a:schemeClr val="bg1"/>
                </a:solidFill>
              </a:rPr>
              <a:t> изменение производительности – не существенно.</a:t>
            </a:r>
            <a:endParaRPr lang="en-US" sz="3600" b="1" spc="0" dirty="0"/>
          </a:p>
        </p:txBody>
      </p:sp>
    </p:spTree>
    <p:extLst>
      <p:ext uri="{BB962C8B-B14F-4D97-AF65-F5344CB8AC3E}">
        <p14:creationId xmlns:p14="http://schemas.microsoft.com/office/powerpoint/2010/main" val="184940346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Подводные камни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117601" y="2146161"/>
            <a:ext cx="10693399" cy="1774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b="1" spc="0" dirty="0"/>
              <a:t>Сложность сопровождения</a:t>
            </a:r>
            <a:r>
              <a:rPr lang="ru-RU" sz="3600" b="1" spc="0" dirty="0">
                <a:solidFill>
                  <a:schemeClr val="bg1"/>
                </a:solidFill>
              </a:rPr>
              <a:t> – поведения аспектов воспринимается как черная магия. Требуется обязательное документирование!</a:t>
            </a:r>
            <a:endParaRPr lang="en-US" sz="3600" b="1" spc="0" dirty="0"/>
          </a:p>
        </p:txBody>
      </p:sp>
    </p:spTree>
    <p:extLst>
      <p:ext uri="{BB962C8B-B14F-4D97-AF65-F5344CB8AC3E}">
        <p14:creationId xmlns:p14="http://schemas.microsoft.com/office/powerpoint/2010/main" val="330839365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4" name="SBER_SPASIBO_LOGO_RUS_COL_RGB.png" descr="SBER_SPASIBO_LOGO_RUS_COL_RG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561303"/>
            <a:ext cx="6096000" cy="17353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7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177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10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177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13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177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16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177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19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177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22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</p:grpSpPr>
        <p:sp>
          <p:nvSpPr>
            <p:cNvPr id="177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25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177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28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177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31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177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34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177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37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177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40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177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43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1774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4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46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1774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4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49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1774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4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52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1775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5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55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1775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5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58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1775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5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61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1775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6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Основные понятия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421877" y="965754"/>
            <a:ext cx="9322846" cy="3005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32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Точка соединения (</a:t>
            </a:r>
            <a:r>
              <a:rPr lang="en-US" sz="32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joinpoint</a:t>
            </a:r>
            <a:r>
              <a:rPr lang="ru-RU" sz="32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) </a:t>
            </a:r>
            <a:r>
              <a:rPr lang="ru-RU" sz="3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это конкретное место в программе, где может быть выполнен код аспекта.</a:t>
            </a:r>
            <a:endParaRPr lang="ru-RU" sz="32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ru-RU" sz="3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32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2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Срез (</a:t>
            </a:r>
            <a:r>
              <a:rPr lang="ru-RU" sz="32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pointcut</a:t>
            </a:r>
            <a:r>
              <a:rPr lang="ru-RU" sz="32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) - </a:t>
            </a:r>
            <a:r>
              <a:rPr lang="ru-RU" sz="3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набор точек соединения, к которым будет применяться аспект.</a:t>
            </a:r>
            <a:endParaRPr lang="ru-RU" sz="32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428463485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Основные понятия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421877" y="965754"/>
            <a:ext cx="9322846" cy="4975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32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Точка соединения (</a:t>
            </a:r>
            <a:r>
              <a:rPr lang="en-US" sz="32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joinpoint</a:t>
            </a:r>
            <a:r>
              <a:rPr lang="ru-RU" sz="32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) </a:t>
            </a:r>
            <a:r>
              <a:rPr lang="ru-RU" sz="3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это конкретное место в программе, где может быть выполнен код аспекта.</a:t>
            </a:r>
            <a:endParaRPr lang="ru-RU" sz="32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ru-RU" sz="3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32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2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Срез (</a:t>
            </a:r>
            <a:r>
              <a:rPr lang="ru-RU" sz="32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pointcut</a:t>
            </a:r>
            <a:r>
              <a:rPr lang="ru-RU" sz="32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) </a:t>
            </a:r>
            <a:r>
              <a:rPr lang="ru-RU" sz="3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набор точек соединения, к которым будет применяться аспект.</a:t>
            </a:r>
            <a:endParaRPr lang="ru-RU" sz="32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ru-RU" sz="3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32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2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Совет(</a:t>
            </a:r>
            <a:r>
              <a:rPr lang="en-US" sz="32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advice</a:t>
            </a:r>
            <a:r>
              <a:rPr lang="ru-RU" sz="32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) </a:t>
            </a:r>
            <a:r>
              <a:rPr lang="ru-RU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это код, который выполняется в определённые моменты времени, указанные в точке соединения.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69509184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Основные понятия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421877" y="965754"/>
            <a:ext cx="9322846" cy="1774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marL="457200"/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Внедрение (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introduction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) 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изменение структуры класса и/или изменение иерархии наследования для добавления функциональности аспекта в инородный код.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344797926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Основные понятия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421877" y="965754"/>
            <a:ext cx="9322846" cy="3067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marL="457200"/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Внедрение (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introduction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) 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изменение структуры класса и/или изменение иерархии наследования для добавления функциональности аспекта в инородный код.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ru-RU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/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Цель (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target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) </a:t>
            </a:r>
            <a:r>
              <a:rPr lang="ru-RU" sz="28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объект, к которому применяются советы. 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414581095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Основные понятия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421877" y="965754"/>
            <a:ext cx="9322846" cy="5221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marL="457200"/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Внедрение (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introduction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) 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изменение структуры класса и/или изменение иерархии наследования для добавления функциональности аспекта в инородный код.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ru-RU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Цель (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target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) </a:t>
            </a:r>
            <a:r>
              <a:rPr lang="ru-RU" sz="28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объект, к которому применяются советы. 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Вплетение (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weaving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) 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это процесс связывания аспектов с другими объектами для создания прокси-объектов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376492807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12279</TotalTime>
  <Words>810</Words>
  <Application>Microsoft Macintosh PowerPoint</Application>
  <PresentationFormat>Широкоэкранный</PresentationFormat>
  <Paragraphs>143</Paragraphs>
  <Slides>46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Helvetica</vt:lpstr>
      <vt:lpstr>Helvetica Neue 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22</cp:revision>
  <dcterms:created xsi:type="dcterms:W3CDTF">2024-07-07T08:29:03Z</dcterms:created>
  <dcterms:modified xsi:type="dcterms:W3CDTF">2024-11-14T15:34:55Z</dcterms:modified>
</cp:coreProperties>
</file>